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0" r:id="rId4"/>
    <p:sldId id="274" r:id="rId5"/>
    <p:sldId id="259" r:id="rId6"/>
    <p:sldId id="282" r:id="rId7"/>
    <p:sldId id="261" r:id="rId8"/>
    <p:sldId id="291" r:id="rId9"/>
    <p:sldId id="294" r:id="rId10"/>
    <p:sldId id="295" r:id="rId11"/>
    <p:sldId id="29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24" autoAdjust="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877B-B35E-461B-9D29-07C79B310FB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592EE-4A68-4962-8085-0437772714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6.pn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microsoft.com/office/2007/relationships/hdphoto" Target="../media/hdphoto1.wdp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5871" y="870893"/>
            <a:ext cx="6744930" cy="648192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Факультет програмування та комп’ютерних  і </a:t>
            </a:r>
            <a:br>
              <a:rPr lang="uk-UA" sz="2800" b="1" dirty="0">
                <a:solidFill>
                  <a:srgbClr val="002060"/>
                </a:solidFill>
              </a:rPr>
            </a:br>
            <a:r>
              <a:rPr lang="uk-UA" sz="2800" b="1" dirty="0">
                <a:solidFill>
                  <a:srgbClr val="002060"/>
                </a:solidFill>
              </a:rPr>
              <a:t>телекомунікаційних систем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5916" y="5360815"/>
            <a:ext cx="9144000" cy="1497185"/>
          </a:xfrm>
        </p:spPr>
        <p:txBody>
          <a:bodyPr/>
          <a:lstStyle/>
          <a:p>
            <a:r>
              <a:rPr lang="uk-UA" altLang="ko-KR" sz="1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 групи КН-18-1 </a:t>
            </a:r>
            <a:r>
              <a:rPr lang="uk-UA" altLang="ko-KR" sz="16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Алексейко</a:t>
            </a:r>
            <a:r>
              <a:rPr lang="uk-UA" altLang="ko-KR" sz="1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Віталій Олександрович </a:t>
            </a:r>
            <a:endParaRPr lang="ko-KR" altLang="en-US" sz="16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1" descr="F:\контроль дуалка\ДУАЛКА ФОТО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194268"/>
            <a:ext cx="1902543" cy="16637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1250" y="6002705"/>
            <a:ext cx="276980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Хмельницький 202</a:t>
            </a:r>
            <a:r>
              <a:rPr lang="ru-RU" altLang="uk-UA" b="1" dirty="0"/>
              <a:t>1</a:t>
            </a:r>
          </a:p>
        </p:txBody>
      </p:sp>
      <p:pic>
        <p:nvPicPr>
          <p:cNvPr id="7" name="Picture 7" descr="C:\Documents and Settings\Admin\Рабочий стол\шаблони роезентацій\скачанные файлы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42436" y="0"/>
            <a:ext cx="1749564" cy="162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/>
          <p:nvPr/>
        </p:nvSpPr>
        <p:spPr>
          <a:xfrm>
            <a:off x="1986117" y="1392002"/>
            <a:ext cx="9144000" cy="4810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Кафедра комп’ютерних наук та інформаційних технологій</a:t>
            </a:r>
            <a:endParaRPr kumimoji="0" lang="en-US" sz="25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/>
          <p:nvPr/>
        </p:nvSpPr>
        <p:spPr>
          <a:xfrm>
            <a:off x="1494504" y="3024157"/>
            <a:ext cx="9144000" cy="1046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Автоматизація роботи контрольно-пропускного пункту шляхом впровадження web-додатку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/>
          <p:cNvPicPr>
            <a:picLocks noChangeArrowheads="1" noChangeAspect="1"/>
          </p:cNvPicPr>
          <p:nvPr/>
        </p:nvPicPr>
        <p:blipFill>
          <a:blip cstate="print" r:embed="rId2"/>
          <a:srcRect b="-30" r="-27"/>
          <a:stretch>
            <a:fillRect/>
          </a:stretch>
        </p:blipFill>
        <p:spPr bwMode="auto">
          <a:xfrm>
            <a:off x="648927" y="1028454"/>
            <a:ext cx="5250427" cy="309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978"/>
          </a:xfrm>
        </p:spPr>
        <p:txBody>
          <a:bodyPr>
            <a:normAutofit/>
          </a:bodyPr>
          <a:lstStyle/>
          <a:p>
            <a:pPr algn="ctr"/>
            <a:r>
              <a:rPr b="1" dirty="0" err="1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Скріншоти</a:t>
            </a:r>
            <a:r>
              <a:rPr b="1" dirty="0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 програми</a:t>
            </a:r>
          </a:p>
        </p:txBody>
      </p:sp>
      <p:pic>
        <p:nvPicPr>
          <p:cNvPr id="6147" name="Picture 20"/>
          <p:cNvPicPr>
            <a:picLocks noChangeArrowheads="1" noChangeAspect="1"/>
          </p:cNvPicPr>
          <p:nvPr/>
        </p:nvPicPr>
        <p:blipFill>
          <a:blip cstate="print" r:embed="rId3"/>
          <a:srcRect b="52" r="-7"/>
          <a:stretch>
            <a:fillRect/>
          </a:stretch>
        </p:blipFill>
        <p:spPr bwMode="auto">
          <a:xfrm>
            <a:off x="6217674" y="3236912"/>
            <a:ext cx="5295900" cy="36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22"/>
          <p:cNvPicPr>
            <a:picLocks noChangeArrowheads="1" noChangeAspect="1"/>
          </p:cNvPicPr>
          <p:nvPr/>
        </p:nvPicPr>
        <p:blipFill>
          <a:blip cstate="print" r:embed="rId4"/>
          <a:srcRect b="-117" r="-7"/>
          <a:stretch>
            <a:fillRect/>
          </a:stretch>
        </p:blipFill>
        <p:spPr bwMode="auto">
          <a:xfrm>
            <a:off x="707922" y="4911213"/>
            <a:ext cx="52673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13"/>
          <p:cNvPicPr>
            <a:picLocks noChangeArrowheads="1" noChangeAspect="1"/>
          </p:cNvPicPr>
          <p:nvPr/>
        </p:nvPicPr>
        <p:blipFill>
          <a:blip cstate="print" r:embed="rId5"/>
          <a:srcRect b="-34" r="-27"/>
          <a:stretch>
            <a:fillRect/>
          </a:stretch>
        </p:blipFill>
        <p:spPr bwMode="auto">
          <a:xfrm>
            <a:off x="6312310" y="1312607"/>
            <a:ext cx="52451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135" y="706570"/>
            <a:ext cx="10382863" cy="375348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uk-UA" sz="2800"/>
              <a:t>	У  результаті  роботи  отримано </a:t>
            </a:r>
            <a:r>
              <a:rPr dirty="0" lang="en-AU" sz="2800"/>
              <a:t>web</a:t>
            </a:r>
            <a:r>
              <a:rPr dirty="0" err="1" lang="uk-UA" sz="2800"/>
              <a:t>-додаток</a:t>
            </a:r>
            <a:r>
              <a:rPr dirty="0" lang="uk-UA" sz="2800"/>
              <a:t> автоматизованої інформаційної системи контрольно-пропускного пункту,  для  чого  попередньо  була  спроектована  структура інформаційної  системи.  Мовою програмування обрано </a:t>
            </a:r>
            <a:r>
              <a:rPr dirty="0" lang="en-AU" sz="2800"/>
              <a:t>PHP</a:t>
            </a:r>
            <a:r>
              <a:rPr dirty="0" lang="uk-UA" sz="2800"/>
              <a:t>.</a:t>
            </a:r>
          </a:p>
          <a:p>
            <a:pPr algn="just"/>
            <a:r>
              <a:rPr dirty="0" lang="uk-UA" sz="2800"/>
              <a:t>	Вдосконаливши програмний продукт розширенням функціоналу й реалізувавши можливість штучного інтелекту, можна зробити систему досить унікальною.</a:t>
            </a:r>
          </a:p>
          <a:p>
            <a:pPr algn="just"/>
            <a:endParaRPr dirty="0" lang="uk-UA" sz="2400"/>
          </a:p>
          <a:p>
            <a:r>
              <a:rPr dirty="0" lang="uk-UA"/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98639" y="-2248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dirty="0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Висновки</a:t>
            </a:r>
          </a:p>
        </p:txBody>
      </p:sp>
      <p:pic>
        <p:nvPicPr>
          <p:cNvPr id="4098" name="Picture 24"/>
          <p:cNvPicPr>
            <a:picLocks noChangeArrowheads="1" noChangeAspect="1"/>
          </p:cNvPicPr>
          <p:nvPr/>
        </p:nvPicPr>
        <p:blipFill>
          <a:blip cstate="print" r:embed="rId2"/>
          <a:srcRect b="2" r="-40"/>
          <a:stretch>
            <a:fillRect/>
          </a:stretch>
        </p:blipFill>
        <p:spPr bwMode="auto">
          <a:xfrm>
            <a:off x="-1" y="4589721"/>
            <a:ext cx="3775587" cy="226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5"/>
          <p:cNvPicPr>
            <a:picLocks noChangeArrowheads="1" noChangeAspect="1"/>
          </p:cNvPicPr>
          <p:nvPr/>
        </p:nvPicPr>
        <p:blipFill>
          <a:blip cstate="print" r:embed="rId3"/>
          <a:srcRect b="17" r="-1"/>
          <a:stretch>
            <a:fillRect/>
          </a:stretch>
        </p:blipFill>
        <p:spPr bwMode="auto">
          <a:xfrm>
            <a:off x="8209699" y="4645742"/>
            <a:ext cx="3982301" cy="2212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23"/>
          <p:cNvPicPr>
            <a:picLocks noChangeArrowheads="1" noChangeAspect="1"/>
          </p:cNvPicPr>
          <p:nvPr/>
        </p:nvPicPr>
        <p:blipFill>
          <a:blip cstate="print" r:embed="rId4"/>
          <a:srcRect b="45" r="-7"/>
          <a:stretch>
            <a:fillRect/>
          </a:stretch>
        </p:blipFill>
        <p:spPr bwMode="auto">
          <a:xfrm>
            <a:off x="4011561" y="4630994"/>
            <a:ext cx="3978190" cy="222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1658" y="2828106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Admin\Desktop\unnamed.png" id="6" name="Picture 4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10448335" y="0"/>
            <a:ext cx="1743665" cy="173164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60528" y="247550"/>
            <a:ext cx="4354077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b="1" dirty="0" lang="uk-UA">
                <a:solidFill>
                  <a:srgbClr val="002060"/>
                </a:solidFill>
                <a:latin charset="0" panose="020B0A04020102020204" pitchFamily="34" typeface="Arial Black"/>
              </a:rPr>
              <a:t>Актуальність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7310" y="722672"/>
            <a:ext cx="5616624" cy="440120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/>
            <a:endParaRPr b="1" dirty="0" lang="uk-UA" sz="2000"/>
          </a:p>
          <a:p>
            <a:pPr indent="-285750" marL="285750">
              <a:buFont charset="2" panose="05000000000000000000" pitchFamily="2" typeface="Wingdings"/>
              <a:buChar char="§"/>
            </a:pPr>
            <a:endParaRPr b="1" dirty="0" lang="uk-UA" sz="2000"/>
          </a:p>
          <a:p>
            <a:pPr indent="-285750" marL="285750">
              <a:buFont charset="2" panose="05000000000000000000" pitchFamily="2" typeface="Wingdings"/>
              <a:buChar char="§"/>
            </a:pPr>
            <a:r>
              <a:rPr b="1" dirty="0" lang="uk-UA" sz="2000"/>
              <a:t>Підвищення соціально-економічної ефективності підприємства</a:t>
            </a:r>
          </a:p>
          <a:p>
            <a:pPr indent="-285750" marL="285750">
              <a:buFont charset="2" panose="05000000000000000000" pitchFamily="2" typeface="Wingdings"/>
              <a:buChar char="§"/>
            </a:pPr>
            <a:endParaRPr b="1" dirty="0" lang="uk-UA" sz="2000"/>
          </a:p>
          <a:p>
            <a:pPr indent="-285750" marL="285750">
              <a:buFont charset="2" panose="05000000000000000000" pitchFamily="2" typeface="Wingdings"/>
              <a:buChar char="§"/>
            </a:pPr>
            <a:r>
              <a:rPr b="1" dirty="0" lang="uk-UA" sz="2000"/>
              <a:t>Підвищення ефективності пропускного режиму</a:t>
            </a:r>
          </a:p>
          <a:p>
            <a:pPr indent="-285750" marL="285750">
              <a:buFont charset="2" panose="05000000000000000000" pitchFamily="2" typeface="Wingdings"/>
              <a:buChar char="§"/>
            </a:pPr>
            <a:endParaRPr b="1" dirty="0" lang="uk-UA" sz="2000"/>
          </a:p>
          <a:p>
            <a:pPr indent="-285750" marL="285750">
              <a:buFont charset="2" panose="05000000000000000000" pitchFamily="2" typeface="Wingdings"/>
              <a:buChar char="§"/>
            </a:pPr>
            <a:r>
              <a:rPr b="1" dirty="0" lang="uk-UA" sz="2000"/>
              <a:t>Мінімізація фактору людської помилки</a:t>
            </a:r>
          </a:p>
          <a:p>
            <a:pPr indent="-285750" marL="285750">
              <a:buFont charset="2" panose="05000000000000000000" pitchFamily="2" typeface="Wingdings"/>
              <a:buChar char="§"/>
            </a:pPr>
            <a:endParaRPr b="1" dirty="0" lang="uk-UA" sz="2000"/>
          </a:p>
          <a:p>
            <a:pPr indent="-285750" marL="285750">
              <a:buFont charset="2" panose="05000000000000000000" pitchFamily="2" typeface="Wingdings"/>
              <a:buChar char="§"/>
            </a:pPr>
            <a:r>
              <a:rPr b="1" dirty="0" lang="uk-UA" sz="2000"/>
              <a:t>Фіксування кожного проходження з можливістю подальшого перегляду</a:t>
            </a:r>
          </a:p>
          <a:p>
            <a:pPr indent="-285750" marL="285750">
              <a:buFont charset="2" panose="05000000000000000000" pitchFamily="2" typeface="Wingdings"/>
              <a:buChar char="§"/>
            </a:pPr>
            <a:endParaRPr b="1" dirty="0" lang="uk-UA" sz="2000"/>
          </a:p>
          <a:p>
            <a:pPr indent="-285750" marL="285750">
              <a:buFont charset="2" panose="05000000000000000000" pitchFamily="2" typeface="Wingdings"/>
              <a:buChar char="§"/>
            </a:pPr>
            <a:endParaRPr b="1" dirty="0" lang="uk-UA" sz="2000"/>
          </a:p>
        </p:txBody>
      </p:sp>
      <p:pic>
        <p:nvPicPr>
          <p:cNvPr descr="C:\Users\Admin\Desktop\загруженное.jpg" id="1026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0" y="4483510"/>
            <a:ext cx="5318858" cy="2374490"/>
          </a:xfrm>
          <a:prstGeom prst="rect">
            <a:avLst/>
          </a:prstGeom>
          <a:noFill/>
        </p:spPr>
      </p:pic>
      <p:pic>
        <p:nvPicPr>
          <p:cNvPr descr="http://powerpointbase.com/uploads/posts/2015-03/1426097724_160.jpg" id="12" name="Рисунок 11"/>
          <p:cNvPicPr/>
          <p:nvPr/>
        </p:nvPicPr>
        <p:blipFill>
          <a:blip cstate="print" r:embed="rId4"/>
          <a:srcRect b="95" r="91"/>
          <a:stretch>
            <a:fillRect/>
          </a:stretch>
        </p:blipFill>
        <p:spPr bwMode="auto">
          <a:xfrm>
            <a:off x="6710515" y="855407"/>
            <a:ext cx="3625869" cy="381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ram group"/>
          <p:cNvGrpSpPr/>
          <p:nvPr/>
        </p:nvGrpSpPr>
        <p:grpSpPr>
          <a:xfrm>
            <a:off x="1304005" y="472347"/>
            <a:ext cx="10769578" cy="1149049"/>
            <a:chOff x="0" y="0"/>
            <a:chExt cx="8715435" cy="1105650"/>
          </a:xfrm>
          <a:solidFill>
            <a:srgbClr val="FFFF00"/>
          </a:solidFill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grpSp>
          <p:nvGrpSpPr>
            <p:cNvPr id="5" name="Группа 5"/>
            <p:cNvGrpSpPr/>
            <p:nvPr/>
          </p:nvGrpSpPr>
          <p:grpSpPr>
            <a:xfrm>
              <a:off x="0" y="0"/>
              <a:ext cx="8715435" cy="1105650"/>
              <a:chOff x="0" y="0"/>
              <a:chExt cx="8715435" cy="1105650"/>
            </a:xfrm>
            <a:grpFill/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0" y="0"/>
                <a:ext cx="8715435" cy="1105650"/>
              </a:xfrm>
              <a:prstGeom prst="roundRect">
                <a:avLst/>
              </a:prstGeom>
              <a:grpFill/>
              <a:sp3d extrusionH="190500" prstMaterial="matt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Скругленный прямоугольник 4"/>
              <p:cNvSpPr/>
              <p:nvPr/>
            </p:nvSpPr>
            <p:spPr>
              <a:xfrm>
                <a:off x="107931" y="54584"/>
                <a:ext cx="8607489" cy="997704"/>
              </a:xfrm>
              <a:prstGeom prst="rect">
                <a:avLst/>
              </a:prstGeom>
              <a:grpFill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182880" tIns="182880" rIns="182880" bIns="182880" spcCol="1270" anchor="ctr"/>
              <a:lstStyle/>
              <a:p>
                <a:pPr defTabSz="2133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uk-UA" sz="3200" b="1" dirty="0">
                    <a:solidFill>
                      <a:schemeClr val="tx1"/>
                    </a:solidFill>
                    <a:latin typeface="Georgia" panose="02040502050405020303" pitchFamily="18" charset="0"/>
                  </a:rPr>
                  <a:t>Завдання</a:t>
                </a:r>
                <a:endParaRPr lang="ru-RU" sz="3200" b="1" dirty="0">
                  <a:solidFill>
                    <a:schemeClr val="tx1"/>
                  </a:solidFill>
                  <a:latin typeface="Georgia" panose="02040502050405020303" pitchFamily="18" charset="0"/>
                </a:endParaRPr>
              </a:p>
            </p:txBody>
          </p:sp>
        </p:grpSp>
      </p:grpSp>
      <p:sp>
        <p:nvSpPr>
          <p:cNvPr id="8" name="Содержимое 2"/>
          <p:cNvSpPr txBox="1">
            <a:spLocks noGrp="1"/>
          </p:cNvSpPr>
          <p:nvPr>
            <p:ph idx="1"/>
          </p:nvPr>
        </p:nvSpPr>
        <p:spPr>
          <a:xfrm>
            <a:off x="516194" y="1902542"/>
            <a:ext cx="10169236" cy="1740309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uk-UA" b="1" dirty="0"/>
              <a:t>Мета конкурсного </a:t>
            </a:r>
            <a:r>
              <a:rPr lang="uk-UA" b="1" dirty="0" err="1"/>
              <a:t>проекту</a:t>
            </a:r>
            <a:r>
              <a:rPr lang="uk-UA" b="1" dirty="0"/>
              <a:t>: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uk-UA" dirty="0"/>
              <a:t>Розробка </a:t>
            </a:r>
            <a:r>
              <a:rPr lang="en-US" dirty="0"/>
              <a:t>web-</a:t>
            </a:r>
            <a:r>
              <a:rPr lang="ru-RU" dirty="0" err="1"/>
              <a:t>додатк</a:t>
            </a:r>
            <a:r>
              <a:rPr lang="uk-UA" dirty="0"/>
              <a:t>а</a:t>
            </a:r>
            <a:r>
              <a:rPr lang="ru-RU" dirty="0"/>
              <a:t> для </a:t>
            </a:r>
            <a:r>
              <a:rPr lang="ru-RU" dirty="0" err="1"/>
              <a:t>автоматиза</a:t>
            </a:r>
            <a:r>
              <a:rPr lang="uk-UA" dirty="0" err="1"/>
              <a:t>ції</a:t>
            </a:r>
            <a:r>
              <a:rPr lang="uk-UA" dirty="0"/>
              <a:t> роботи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uk-UA" dirty="0"/>
              <a:t>контрольно-пропускного пункту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uk-UA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Georgia" panose="02040502050405020303" pitchFamily="18" charset="0"/>
              <a:cs typeface="+mn-cs"/>
            </a:endParaRPr>
          </a:p>
        </p:txBody>
      </p:sp>
      <p:sp>
        <p:nvSpPr>
          <p:cNvPr id="9" name="Содержимое 2"/>
          <p:cNvSpPr txBox="1"/>
          <p:nvPr/>
        </p:nvSpPr>
        <p:spPr>
          <a:xfrm>
            <a:off x="516193" y="3876366"/>
            <a:ext cx="10205884" cy="1718187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написання програмних продуктів було обрано мови програмування PHP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мову запитів SQL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9523" y="261886"/>
            <a:ext cx="9525000" cy="1325563"/>
          </a:xfrm>
        </p:spPr>
        <p:txBody>
          <a:bodyPr>
            <a:normAutofit/>
          </a:bodyPr>
          <a:lstStyle/>
          <a:p>
            <a:r>
              <a:rPr b="1" dirty="0" lang="uk-UA" sz="24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Результатом виконання конкурсного </a:t>
            </a:r>
            <a:r>
              <a:rPr b="1" dirty="0" err="1" lang="uk-UA" sz="24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проекту</a:t>
            </a:r>
            <a:r>
              <a:rPr b="1" dirty="0" lang="uk-UA" sz="24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 має бути </a:t>
            </a:r>
            <a:r>
              <a:rPr b="1" dirty="0" lang="en-AU" sz="24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web</a:t>
            </a:r>
            <a:r>
              <a:rPr b="1" dirty="0" err="1" lang="uk-UA" sz="24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-додаток</a:t>
            </a:r>
            <a:r>
              <a:rPr b="1" dirty="0" lang="uk-UA" sz="24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 для управління базою даних та забезпечувати виконання наступних функцій: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45044" y="1677155"/>
            <a:ext cx="8511215" cy="461665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dirty="0" lang="uk-UA" sz="2400"/>
              <a:t>додавання нових </a:t>
            </a:r>
            <a:r>
              <a:rPr dirty="0" err="1" lang="ru-RU" sz="2400"/>
              <a:t>громадян</a:t>
            </a:r>
            <a:r>
              <a:rPr dirty="0" lang="uk-UA" sz="2400"/>
              <a:t> у БД та формування їх перепусток</a:t>
            </a:r>
            <a:endParaRPr b="1" dirty="0"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" name="Group 9"/>
          <p:cNvGrpSpPr/>
          <p:nvPr/>
        </p:nvGrpSpPr>
        <p:grpSpPr bwMode="auto">
          <a:xfrm flipH="1" rot="4976862">
            <a:off x="2451087" y="1865304"/>
            <a:ext cx="323850" cy="311150"/>
            <a:chOff x="1944" y="1111"/>
            <a:chExt cx="204" cy="196"/>
          </a:xfrm>
        </p:grpSpPr>
        <p:pic>
          <p:nvPicPr>
            <p:cNvPr descr="circuler_1" id="6" name="Picture 10"/>
            <p:cNvPicPr>
              <a:picLocks noChangeArrowheads="1" noChangeAspect="1"/>
            </p:cNvPicPr>
            <p:nvPr/>
          </p:nvPicPr>
          <p:blipFill>
            <a:blip cstate="print" r:embed="rId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7" name="Oval 11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algn="ctr" w="9525">
              <a:noFill/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grpSp>
          <p:nvGrpSpPr>
            <p:cNvPr id="8" name="Group 12"/>
            <p:cNvGrpSpPr/>
            <p:nvPr/>
          </p:nvGrpSpPr>
          <p:grpSpPr bwMode="auto">
            <a:xfrm flipV="1" rot="1297425">
              <a:off x="1969" y="1253"/>
              <a:ext cx="150" cy="36"/>
              <a:chOff x="2528" y="1060"/>
              <a:chExt cx="894" cy="236"/>
            </a:xfrm>
          </p:grpSpPr>
          <p:grpSp>
            <p:nvGrpSpPr>
              <p:cNvPr id="11" name="Group 13"/>
              <p:cNvGrpSpPr/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17" name="AutoShape 1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8" name="AutoShape 1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9" name="AutoShape 1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20" name="AutoShape 1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18"/>
              <p:cNvGrpSpPr/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13" name="AutoShape 1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4" name="AutoShape 2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5" name="AutoShape 2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6" name="AutoShape 2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9" name="Arc 23"/>
            <p:cNvSpPr/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fmla="+- 21600 0 0" name="G0"/>
                <a:gd fmla="+- 21600 0 0" name="G1"/>
                <a:gd fmla="+- 21600 0 0" name="G2"/>
                <a:gd fmla="*/ 3603 w 43200" name="T0"/>
                <a:gd fmla="*/ 33545 h 43155" name="T1"/>
                <a:gd fmla="*/ 22996 w 43200" name="T2"/>
                <a:gd fmla="*/ 43155 h 43155" name="T3"/>
                <a:gd fmla="*/ 21600 w 43200" name="T4"/>
                <a:gd fmla="*/ 21600 h 43155" name="T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extrusionOk="0" fill="none" h="43155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extrusionOk="0" h="43155" stroke="0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len="sm" type="triangle" w="sm"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pic>
          <p:nvPicPr>
            <p:cNvPr descr="light_shadow1" id="10" name="Picture 24"/>
            <p:cNvPicPr>
              <a:picLocks noChangeArrowheads="1" noChangeAspect="1"/>
            </p:cNvPicPr>
            <p:nvPr/>
          </p:nvPicPr>
          <p:blipFill>
            <a:blip cstate="print" r:embed="rId3"/>
            <a:srcRect b="-91"/>
            <a:stretch>
              <a:fillRect/>
            </a:stretch>
          </p:blipFill>
          <p:spPr bwMode="gray">
            <a:xfrm flipH="1" rot="2569845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21" name="Group 34"/>
          <p:cNvGrpSpPr/>
          <p:nvPr/>
        </p:nvGrpSpPr>
        <p:grpSpPr bwMode="auto">
          <a:xfrm flipH="1" rot="4976862">
            <a:off x="3038667" y="2453958"/>
            <a:ext cx="323850" cy="311150"/>
            <a:chOff x="1944" y="1111"/>
            <a:chExt cx="204" cy="196"/>
          </a:xfrm>
        </p:grpSpPr>
        <p:pic>
          <p:nvPicPr>
            <p:cNvPr descr="circuler_1" id="22" name="Picture 35"/>
            <p:cNvPicPr>
              <a:picLocks noChangeArrowheads="1" noChangeAspect="1"/>
            </p:cNvPicPr>
            <p:nvPr/>
          </p:nvPicPr>
          <p:blipFill>
            <a:blip cstate="print" r:embed="rId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23" name="Oval 36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algn="ctr" w="9525">
              <a:noFill/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grpSp>
          <p:nvGrpSpPr>
            <p:cNvPr id="24" name="Group 37"/>
            <p:cNvGrpSpPr/>
            <p:nvPr/>
          </p:nvGrpSpPr>
          <p:grpSpPr bwMode="auto">
            <a:xfrm flipV="1" rot="1297425">
              <a:off x="1969" y="1253"/>
              <a:ext cx="150" cy="36"/>
              <a:chOff x="2528" y="1060"/>
              <a:chExt cx="894" cy="236"/>
            </a:xfrm>
          </p:grpSpPr>
          <p:grpSp>
            <p:nvGrpSpPr>
              <p:cNvPr id="27" name="Group 38"/>
              <p:cNvGrpSpPr/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33" name="AutoShape 3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34" name="AutoShape 4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35" name="AutoShape 4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36" name="AutoShape 4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  <p:grpSp>
            <p:nvGrpSpPr>
              <p:cNvPr id="28" name="Group 43"/>
              <p:cNvGrpSpPr/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29" name="AutoShape 4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30" name="AutoShape 4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31" name="AutoShape 4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32" name="AutoShape 4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25" name="Arc 48"/>
            <p:cNvSpPr/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fmla="+- 21600 0 0" name="G0"/>
                <a:gd fmla="+- 21600 0 0" name="G1"/>
                <a:gd fmla="+- 21600 0 0" name="G2"/>
                <a:gd fmla="*/ 3603 w 43200" name="T0"/>
                <a:gd fmla="*/ 33545 h 43155" name="T1"/>
                <a:gd fmla="*/ 22996 w 43200" name="T2"/>
                <a:gd fmla="*/ 43155 h 43155" name="T3"/>
                <a:gd fmla="*/ 21600 w 43200" name="T4"/>
                <a:gd fmla="*/ 21600 h 43155" name="T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extrusionOk="0" fill="none" h="43155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extrusionOk="0" h="43155" stroke="0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len="sm" type="triangle" w="sm"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pic>
          <p:nvPicPr>
            <p:cNvPr descr="light_shadow1" id="26" name="Picture 49"/>
            <p:cNvPicPr>
              <a:picLocks noChangeArrowheads="1" noChangeAspect="1"/>
            </p:cNvPicPr>
            <p:nvPr/>
          </p:nvPicPr>
          <p:blipFill>
            <a:blip cstate="print" r:embed="rId3"/>
            <a:srcRect b="-91"/>
            <a:stretch>
              <a:fillRect/>
            </a:stretch>
          </p:blipFill>
          <p:spPr bwMode="gray">
            <a:xfrm flipH="1" rot="2569845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37" name="Group 50"/>
          <p:cNvGrpSpPr/>
          <p:nvPr/>
        </p:nvGrpSpPr>
        <p:grpSpPr bwMode="auto">
          <a:xfrm flipH="1" rot="4976862">
            <a:off x="3305829" y="3109290"/>
            <a:ext cx="323850" cy="311150"/>
            <a:chOff x="1944" y="1111"/>
            <a:chExt cx="204" cy="196"/>
          </a:xfrm>
        </p:grpSpPr>
        <p:pic>
          <p:nvPicPr>
            <p:cNvPr descr="circuler_1" id="38" name="Picture 51"/>
            <p:cNvPicPr>
              <a:picLocks noChangeArrowheads="1" noChangeAspect="1"/>
            </p:cNvPicPr>
            <p:nvPr/>
          </p:nvPicPr>
          <p:blipFill>
            <a:blip cstate="print" r:embed="rId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39" name="Oval 52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algn="ctr" w="9525">
              <a:noFill/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grpSp>
          <p:nvGrpSpPr>
            <p:cNvPr id="40" name="Group 53"/>
            <p:cNvGrpSpPr/>
            <p:nvPr/>
          </p:nvGrpSpPr>
          <p:grpSpPr bwMode="auto">
            <a:xfrm flipV="1" rot="1297425">
              <a:off x="1969" y="1253"/>
              <a:ext cx="150" cy="36"/>
              <a:chOff x="2528" y="1060"/>
              <a:chExt cx="894" cy="236"/>
            </a:xfrm>
          </p:grpSpPr>
          <p:grpSp>
            <p:nvGrpSpPr>
              <p:cNvPr id="43" name="Group 54"/>
              <p:cNvGrpSpPr/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49" name="AutoShape 5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50" name="AutoShape 5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51" name="AutoShape 5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52" name="AutoShape 5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  <p:grpSp>
            <p:nvGrpSpPr>
              <p:cNvPr id="44" name="Group 59"/>
              <p:cNvGrpSpPr/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45" name="AutoShape 6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46" name="AutoShape 6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47" name="AutoShape 6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48" name="AutoShape 6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41" name="Arc 64"/>
            <p:cNvSpPr/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fmla="+- 21600 0 0" name="G0"/>
                <a:gd fmla="+- 21600 0 0" name="G1"/>
                <a:gd fmla="+- 21600 0 0" name="G2"/>
                <a:gd fmla="*/ 3603 w 43200" name="T0"/>
                <a:gd fmla="*/ 33545 h 43155" name="T1"/>
                <a:gd fmla="*/ 22996 w 43200" name="T2"/>
                <a:gd fmla="*/ 43155 h 43155" name="T3"/>
                <a:gd fmla="*/ 21600 w 43200" name="T4"/>
                <a:gd fmla="*/ 21600 h 43155" name="T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extrusionOk="0" fill="none" h="43155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extrusionOk="0" h="43155" stroke="0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len="sm" type="triangle" w="sm"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pic>
          <p:nvPicPr>
            <p:cNvPr descr="light_shadow1" id="42" name="Picture 65"/>
            <p:cNvPicPr>
              <a:picLocks noChangeArrowheads="1" noChangeAspect="1"/>
            </p:cNvPicPr>
            <p:nvPr/>
          </p:nvPicPr>
          <p:blipFill>
            <a:blip cstate="print" r:embed="rId3"/>
            <a:srcRect b="-91"/>
            <a:stretch>
              <a:fillRect/>
            </a:stretch>
          </p:blipFill>
          <p:spPr bwMode="gray">
            <a:xfrm flipH="1" rot="2569845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53" name="Group 66"/>
          <p:cNvGrpSpPr/>
          <p:nvPr/>
        </p:nvGrpSpPr>
        <p:grpSpPr bwMode="auto">
          <a:xfrm flipH="1" rot="4976862">
            <a:off x="3395087" y="3578113"/>
            <a:ext cx="323850" cy="311150"/>
            <a:chOff x="1944" y="1111"/>
            <a:chExt cx="204" cy="196"/>
          </a:xfrm>
        </p:grpSpPr>
        <p:pic>
          <p:nvPicPr>
            <p:cNvPr descr="circuler_1" id="54" name="Picture 67"/>
            <p:cNvPicPr>
              <a:picLocks noChangeArrowheads="1" noChangeAspect="1"/>
            </p:cNvPicPr>
            <p:nvPr/>
          </p:nvPicPr>
          <p:blipFill>
            <a:blip cstate="print" r:embed="rId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55" name="Oval 6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algn="ctr" w="9525">
              <a:noFill/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grpSp>
          <p:nvGrpSpPr>
            <p:cNvPr id="56" name="Group 69"/>
            <p:cNvGrpSpPr/>
            <p:nvPr/>
          </p:nvGrpSpPr>
          <p:grpSpPr bwMode="auto">
            <a:xfrm flipV="1" rot="1297425">
              <a:off x="1969" y="1253"/>
              <a:ext cx="150" cy="36"/>
              <a:chOff x="2528" y="1060"/>
              <a:chExt cx="894" cy="236"/>
            </a:xfrm>
          </p:grpSpPr>
          <p:grpSp>
            <p:nvGrpSpPr>
              <p:cNvPr id="59" name="Group 70"/>
              <p:cNvGrpSpPr/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65" name="AutoShape 7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66" name="AutoShape 7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67" name="AutoShape 7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68" name="AutoShape 7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  <p:grpSp>
            <p:nvGrpSpPr>
              <p:cNvPr id="60" name="Group 75"/>
              <p:cNvGrpSpPr/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61" name="AutoShape 7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62" name="AutoShape 7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63" name="AutoShape 7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64" name="AutoShape 7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57" name="Arc 80"/>
            <p:cNvSpPr/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fmla="+- 21600 0 0" name="G0"/>
                <a:gd fmla="+- 21600 0 0" name="G1"/>
                <a:gd fmla="+- 21600 0 0" name="G2"/>
                <a:gd fmla="*/ 3603 w 43200" name="T0"/>
                <a:gd fmla="*/ 33545 h 43155" name="T1"/>
                <a:gd fmla="*/ 22996 w 43200" name="T2"/>
                <a:gd fmla="*/ 43155 h 43155" name="T3"/>
                <a:gd fmla="*/ 21600 w 43200" name="T4"/>
                <a:gd fmla="*/ 21600 h 43155" name="T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extrusionOk="0" fill="none" h="43155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extrusionOk="0" h="43155" stroke="0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len="sm" type="triangle" w="sm"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pic>
          <p:nvPicPr>
            <p:cNvPr descr="light_shadow1" id="58" name="Picture 81"/>
            <p:cNvPicPr>
              <a:picLocks noChangeArrowheads="1" noChangeAspect="1"/>
            </p:cNvPicPr>
            <p:nvPr/>
          </p:nvPicPr>
          <p:blipFill>
            <a:blip cstate="print" r:embed="rId3"/>
            <a:srcRect b="-91"/>
            <a:stretch>
              <a:fillRect/>
            </a:stretch>
          </p:blipFill>
          <p:spPr bwMode="gray">
            <a:xfrm flipH="1" rot="2569845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grpSp>
        <p:nvGrpSpPr>
          <p:cNvPr id="69" name="Group 82"/>
          <p:cNvGrpSpPr/>
          <p:nvPr/>
        </p:nvGrpSpPr>
        <p:grpSpPr bwMode="auto">
          <a:xfrm flipH="1" rot="4976862">
            <a:off x="3377164" y="4055133"/>
            <a:ext cx="323850" cy="311150"/>
            <a:chOff x="1944" y="1111"/>
            <a:chExt cx="204" cy="196"/>
          </a:xfrm>
        </p:grpSpPr>
        <p:pic>
          <p:nvPicPr>
            <p:cNvPr descr="circuler_1" id="70" name="Picture 83"/>
            <p:cNvPicPr>
              <a:picLocks noChangeArrowheads="1" noChangeAspect="1"/>
            </p:cNvPicPr>
            <p:nvPr/>
          </p:nvPicPr>
          <p:blipFill>
            <a:blip cstate="print" r:embed="rId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71" name="Oval 84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algn="ctr" w="9525">
              <a:noFill/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grpSp>
          <p:nvGrpSpPr>
            <p:cNvPr id="72" name="Group 85"/>
            <p:cNvGrpSpPr/>
            <p:nvPr/>
          </p:nvGrpSpPr>
          <p:grpSpPr bwMode="auto">
            <a:xfrm flipV="1" rot="1297425">
              <a:off x="1969" y="1253"/>
              <a:ext cx="150" cy="36"/>
              <a:chOff x="2528" y="1060"/>
              <a:chExt cx="894" cy="236"/>
            </a:xfrm>
          </p:grpSpPr>
          <p:grpSp>
            <p:nvGrpSpPr>
              <p:cNvPr id="75" name="Group 86"/>
              <p:cNvGrpSpPr/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81" name="AutoShape 8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82" name="AutoShape 8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83" name="AutoShape 8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84" name="AutoShape 9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  <p:grpSp>
            <p:nvGrpSpPr>
              <p:cNvPr id="76" name="Group 91"/>
              <p:cNvGrpSpPr/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77" name="AutoShape 9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78" name="AutoShape 9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79" name="AutoShape 9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80" name="AutoShape 9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73" name="Arc 96"/>
            <p:cNvSpPr/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fmla="+- 21600 0 0" name="G0"/>
                <a:gd fmla="+- 21600 0 0" name="G1"/>
                <a:gd fmla="+- 21600 0 0" name="G2"/>
                <a:gd fmla="*/ 3603 w 43200" name="T0"/>
                <a:gd fmla="*/ 33545 h 43155" name="T1"/>
                <a:gd fmla="*/ 22996 w 43200" name="T2"/>
                <a:gd fmla="*/ 43155 h 43155" name="T3"/>
                <a:gd fmla="*/ 21600 w 43200" name="T4"/>
                <a:gd fmla="*/ 21600 h 43155" name="T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extrusionOk="0" fill="none" h="43155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extrusionOk="0" h="43155" stroke="0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len="sm" type="triangle" w="sm"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pic>
          <p:nvPicPr>
            <p:cNvPr descr="light_shadow1" id="74" name="Picture 97"/>
            <p:cNvPicPr>
              <a:picLocks noChangeArrowheads="1" noChangeAspect="1"/>
            </p:cNvPicPr>
            <p:nvPr/>
          </p:nvPicPr>
          <p:blipFill>
            <a:blip cstate="print" r:embed="rId3"/>
            <a:srcRect b="-91"/>
            <a:stretch>
              <a:fillRect/>
            </a:stretch>
          </p:blipFill>
          <p:spPr bwMode="gray">
            <a:xfrm flipH="1" rot="2569845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85" name="Line 98"/>
          <p:cNvSpPr>
            <a:spLocks noChangeShapeType="1"/>
          </p:cNvSpPr>
          <p:nvPr/>
        </p:nvSpPr>
        <p:spPr bwMode="auto">
          <a:xfrm flipV="1">
            <a:off x="3399644" y="3392129"/>
            <a:ext cx="7720639" cy="14484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</a:ln>
          <a:effectLst/>
        </p:spPr>
        <p:txBody>
          <a:bodyPr anchor="ctr" wrap="none"/>
          <a:lstStyle/>
          <a:p>
            <a:endParaRPr lang="ru-RU"/>
          </a:p>
        </p:txBody>
      </p:sp>
      <p:sp>
        <p:nvSpPr>
          <p:cNvPr id="86" name="Line 100"/>
          <p:cNvSpPr>
            <a:spLocks noChangeShapeType="1"/>
          </p:cNvSpPr>
          <p:nvPr/>
        </p:nvSpPr>
        <p:spPr bwMode="auto">
          <a:xfrm>
            <a:off x="3561057" y="3896534"/>
            <a:ext cx="7544479" cy="1178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</a:ln>
          <a:effectLst/>
        </p:spPr>
        <p:txBody>
          <a:bodyPr anchor="ctr" wrap="none"/>
          <a:lstStyle/>
          <a:p>
            <a:endParaRPr lang="ru-RU"/>
          </a:p>
        </p:txBody>
      </p:sp>
      <p:sp>
        <p:nvSpPr>
          <p:cNvPr id="87" name="Line 101"/>
          <p:cNvSpPr>
            <a:spLocks noChangeShapeType="1"/>
          </p:cNvSpPr>
          <p:nvPr/>
        </p:nvSpPr>
        <p:spPr bwMode="auto">
          <a:xfrm>
            <a:off x="3416748" y="4334070"/>
            <a:ext cx="7718284" cy="46201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</a:ln>
          <a:effectLst/>
        </p:spPr>
        <p:txBody>
          <a:bodyPr anchor="ctr" wrap="none"/>
          <a:lstStyle/>
          <a:p>
            <a:endParaRPr lang="ru-RU"/>
          </a:p>
        </p:txBody>
      </p:sp>
      <p:grpSp>
        <p:nvGrpSpPr>
          <p:cNvPr id="88" name="Group 25"/>
          <p:cNvGrpSpPr/>
          <p:nvPr/>
        </p:nvGrpSpPr>
        <p:grpSpPr bwMode="auto">
          <a:xfrm flipH="1">
            <a:off x="0" y="2071678"/>
            <a:ext cx="3438525" cy="3429000"/>
            <a:chOff x="1955" y="1224"/>
            <a:chExt cx="1911" cy="1911"/>
          </a:xfrm>
        </p:grpSpPr>
        <p:sp>
          <p:nvSpPr>
            <p:cNvPr id="89" name="Oval 26"/>
            <p:cNvSpPr>
              <a:spLocks noChangeArrowheads="1"/>
            </p:cNvSpPr>
            <p:nvPr/>
          </p:nvSpPr>
          <p:spPr bwMode="gray">
            <a:xfrm>
              <a:off x="1955" y="1224"/>
              <a:ext cx="1911" cy="1911"/>
            </a:xfrm>
            <a:prstGeom prst="ellipse">
              <a:avLst/>
            </a:prstGeom>
            <a:noFill/>
            <a:ln algn="ctr" w="12700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90" name="Oval 27"/>
            <p:cNvSpPr>
              <a:spLocks noChangeArrowheads="1"/>
            </p:cNvSpPr>
            <p:nvPr/>
          </p:nvSpPr>
          <p:spPr bwMode="gray">
            <a:xfrm>
              <a:off x="2080" y="1355"/>
              <a:ext cx="1660" cy="1660"/>
            </a:xfrm>
            <a:prstGeom prst="ellipse">
              <a:avLst/>
            </a:prstGeom>
            <a:noFill/>
            <a:ln algn="ctr" w="28575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91" name="Oval 28"/>
            <p:cNvSpPr>
              <a:spLocks noChangeArrowheads="1"/>
            </p:cNvSpPr>
            <p:nvPr/>
          </p:nvSpPr>
          <p:spPr bwMode="gray">
            <a:xfrm>
              <a:off x="2218" y="1499"/>
              <a:ext cx="1396" cy="1396"/>
            </a:xfrm>
            <a:prstGeom prst="ellipse">
              <a:avLst/>
            </a:prstGeom>
            <a:noFill/>
            <a:ln algn="ctr" w="38100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92" name="Oval 29"/>
            <p:cNvSpPr>
              <a:spLocks noChangeArrowheads="1"/>
            </p:cNvSpPr>
            <p:nvPr/>
          </p:nvSpPr>
          <p:spPr bwMode="gray">
            <a:xfrm>
              <a:off x="2338" y="1643"/>
              <a:ext cx="1132" cy="1132"/>
            </a:xfrm>
            <a:prstGeom prst="ellipse">
              <a:avLst/>
            </a:prstGeom>
            <a:noFill/>
            <a:ln algn="ctr" w="57150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93" name="Oval 30"/>
            <p:cNvSpPr>
              <a:spLocks noChangeArrowheads="1"/>
            </p:cNvSpPr>
            <p:nvPr/>
          </p:nvSpPr>
          <p:spPr bwMode="gray">
            <a:xfrm>
              <a:off x="2476" y="1781"/>
              <a:ext cx="868" cy="868"/>
            </a:xfrm>
            <a:prstGeom prst="ellipse">
              <a:avLst/>
            </a:prstGeom>
            <a:noFill/>
            <a:ln algn="ctr" w="57150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94" name="Oval 31"/>
            <p:cNvSpPr>
              <a:spLocks noChangeArrowheads="1"/>
            </p:cNvSpPr>
            <p:nvPr/>
          </p:nvSpPr>
          <p:spPr bwMode="gray">
            <a:xfrm>
              <a:off x="2602" y="1901"/>
              <a:ext cx="616" cy="616"/>
            </a:xfrm>
            <a:prstGeom prst="ellipse">
              <a:avLst/>
            </a:prstGeom>
            <a:noFill/>
            <a:ln algn="ctr" w="76200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95" name="Oval 32"/>
            <p:cNvSpPr>
              <a:spLocks noChangeArrowheads="1"/>
            </p:cNvSpPr>
            <p:nvPr/>
          </p:nvSpPr>
          <p:spPr bwMode="gray">
            <a:xfrm>
              <a:off x="2716" y="2021"/>
              <a:ext cx="388" cy="388"/>
            </a:xfrm>
            <a:prstGeom prst="ellipse">
              <a:avLst/>
            </a:prstGeom>
            <a:noFill/>
            <a:ln algn="ctr" w="9525">
              <a:solidFill>
                <a:srgbClr val="A6B0DA">
                  <a:alpha val="50000"/>
                </a:srgbClr>
              </a:solidFill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</p:grp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3113743" y="2214553"/>
            <a:ext cx="7873805" cy="461665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dirty="0" lang="uk-UA" sz="2400"/>
              <a:t>фіксування проходу (входу / виходу) осіб через КПП</a:t>
            </a:r>
            <a:endParaRPr b="1" dirty="0"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3406878" y="2784680"/>
            <a:ext cx="7742903" cy="461665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dirty="0" lang="uk-UA" sz="2400"/>
              <a:t>занесення охоронцем даних стосовно візиту </a:t>
            </a:r>
            <a:r>
              <a:rPr dirty="0" err="1" lang="ru-RU" sz="2400"/>
              <a:t>громадян</a:t>
            </a:r>
            <a:endParaRPr b="1" dirty="0"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8" name="Rectangle 4"/>
          <p:cNvSpPr>
            <a:spLocks noChangeArrowheads="1"/>
          </p:cNvSpPr>
          <p:nvPr/>
        </p:nvSpPr>
        <p:spPr bwMode="auto">
          <a:xfrm>
            <a:off x="2979175" y="3958106"/>
            <a:ext cx="5515895" cy="461665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dirty="0" lang="uk-UA" sz="2400"/>
              <a:t>додавання нових охоронців</a:t>
            </a:r>
            <a:endParaRPr b="1" dirty="0"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9" name="Rectangle 4"/>
          <p:cNvSpPr>
            <a:spLocks noChangeArrowheads="1"/>
          </p:cNvSpPr>
          <p:nvPr/>
        </p:nvSpPr>
        <p:spPr bwMode="auto">
          <a:xfrm>
            <a:off x="3630862" y="3446978"/>
            <a:ext cx="5070688" cy="461665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dirty="0" err="1" lang="ru-RU" sz="2400"/>
              <a:t>додавання</a:t>
            </a:r>
            <a:r>
              <a:rPr dirty="0" lang="ru-RU" sz="2400"/>
              <a:t> нових орган</a:t>
            </a:r>
            <a:r>
              <a:rPr dirty="0" lang="uk-UA" sz="2400"/>
              <a:t>і</a:t>
            </a:r>
            <a:r>
              <a:rPr dirty="0" err="1" lang="ru-RU" sz="2400"/>
              <a:t>зац</a:t>
            </a:r>
            <a:r>
              <a:rPr dirty="0" err="1" lang="uk-UA" sz="2400"/>
              <a:t>ій</a:t>
            </a:r>
            <a:r>
              <a:rPr dirty="0" lang="uk-UA" sz="2400"/>
              <a:t> до БД</a:t>
            </a:r>
            <a:endParaRPr b="1" dirty="0"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descr="worldmap_ani8" id="100" name="Picture 33"/>
          <p:cNvPicPr>
            <a:picLocks noChangeArrowheads="1" noChangeAspect="1" noCrop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928662" y="3071810"/>
            <a:ext cx="1609725" cy="1612900"/>
          </a:xfrm>
          <a:prstGeom prst="rect">
            <a:avLst/>
          </a:prstGeom>
          <a:noFill/>
        </p:spPr>
      </p:pic>
      <p:sp>
        <p:nvSpPr>
          <p:cNvPr id="101" name="Line 101"/>
          <p:cNvSpPr>
            <a:spLocks noChangeShapeType="1"/>
          </p:cNvSpPr>
          <p:nvPr/>
        </p:nvSpPr>
        <p:spPr bwMode="auto">
          <a:xfrm flipV="1">
            <a:off x="2507264" y="2153264"/>
            <a:ext cx="8613019" cy="1770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</a:ln>
          <a:effectLst/>
        </p:spPr>
        <p:txBody>
          <a:bodyPr anchor="ctr" wrap="none"/>
          <a:lstStyle/>
          <a:p>
            <a:endParaRPr lang="ru-RU"/>
          </a:p>
        </p:txBody>
      </p:sp>
      <p:sp>
        <p:nvSpPr>
          <p:cNvPr id="102" name="Line 101"/>
          <p:cNvSpPr>
            <a:spLocks noChangeShapeType="1"/>
          </p:cNvSpPr>
          <p:nvPr/>
        </p:nvSpPr>
        <p:spPr bwMode="auto">
          <a:xfrm>
            <a:off x="3111946" y="2746161"/>
            <a:ext cx="7993589" cy="1178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</a:ln>
          <a:effectLst/>
        </p:spPr>
        <p:txBody>
          <a:bodyPr anchor="ctr" wrap="none"/>
          <a:lstStyle/>
          <a:p>
            <a:endParaRPr lang="ru-RU"/>
          </a:p>
        </p:txBody>
      </p:sp>
      <p:sp>
        <p:nvSpPr>
          <p:cNvPr id="103" name="Rectangle 4"/>
          <p:cNvSpPr>
            <a:spLocks noChangeArrowheads="1"/>
          </p:cNvSpPr>
          <p:nvPr/>
        </p:nvSpPr>
        <p:spPr bwMode="auto">
          <a:xfrm>
            <a:off x="3406877" y="4420223"/>
            <a:ext cx="6420464" cy="461665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dirty="0" lang="uk-UA" sz="2400"/>
              <a:t>перегляд інформації про прохід громадян</a:t>
            </a:r>
            <a:endParaRPr b="1" dirty="0" lang="en-US" sz="240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05" name="Group 82"/>
          <p:cNvGrpSpPr/>
          <p:nvPr/>
        </p:nvGrpSpPr>
        <p:grpSpPr bwMode="auto">
          <a:xfrm flipH="1" rot="4976862">
            <a:off x="3257904" y="4385822"/>
            <a:ext cx="500063" cy="468313"/>
            <a:chOff x="1944" y="1012"/>
            <a:chExt cx="315" cy="295"/>
          </a:xfrm>
        </p:grpSpPr>
        <p:pic>
          <p:nvPicPr>
            <p:cNvPr descr="circuler_1" id="106" name="Picture 83"/>
            <p:cNvPicPr>
              <a:picLocks noChangeArrowheads="1" noChangeAspect="1"/>
            </p:cNvPicPr>
            <p:nvPr/>
          </p:nvPicPr>
          <p:blipFill>
            <a:blip cstate="print" r:embed="rId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107" name="Oval 84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>
                    <a:alpha val="50000"/>
                  </a:srgbClr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algn="ctr" w="9525">
              <a:noFill/>
              <a:round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grpSp>
          <p:nvGrpSpPr>
            <p:cNvPr id="108" name="Group 85"/>
            <p:cNvGrpSpPr/>
            <p:nvPr/>
          </p:nvGrpSpPr>
          <p:grpSpPr bwMode="auto">
            <a:xfrm flipV="1" rot="1297425">
              <a:off x="1969" y="1253"/>
              <a:ext cx="150" cy="36"/>
              <a:chOff x="2528" y="1060"/>
              <a:chExt cx="894" cy="236"/>
            </a:xfrm>
          </p:grpSpPr>
          <p:grpSp>
            <p:nvGrpSpPr>
              <p:cNvPr id="111" name="Group 86"/>
              <p:cNvGrpSpPr/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117" name="AutoShape 8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18" name="AutoShape 8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19" name="AutoShape 8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20" name="AutoShape 9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  <p:grpSp>
            <p:nvGrpSpPr>
              <p:cNvPr id="112" name="Group 91"/>
              <p:cNvGrpSpPr/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113" name="AutoShape 9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14" name="AutoShape 9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15" name="AutoShape 9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  <p:sp>
              <p:nvSpPr>
                <p:cNvPr id="116" name="AutoShape 9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fmla="val 49773" name="adj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anchor="ctr"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109" name="Arc 96"/>
            <p:cNvSpPr/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fmla="+- 21600 0 0" name="G0"/>
                <a:gd fmla="+- 21600 0 0" name="G1"/>
                <a:gd fmla="+- 21600 0 0" name="G2"/>
                <a:gd fmla="*/ 3603 w 43200" name="T0"/>
                <a:gd fmla="*/ 33545 h 43155" name="T1"/>
                <a:gd fmla="*/ 22996 w 43200" name="T2"/>
                <a:gd fmla="*/ 43155 h 43155" name="T3"/>
                <a:gd fmla="*/ 21600 w 43200" name="T4"/>
                <a:gd fmla="*/ 21600 h 43155" name="T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extrusionOk="0" fill="none" h="43155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extrusionOk="0" h="43155" stroke="0" w="4320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tailEnd len="sm" type="triangle" w="sm"/>
            </a:ln>
            <a:effectLst/>
          </p:spPr>
          <p:txBody>
            <a:bodyPr anchor="ctr" wrap="none"/>
            <a:lstStyle/>
            <a:p>
              <a:endParaRPr lang="ru-RU"/>
            </a:p>
          </p:txBody>
        </p:sp>
        <p:pic>
          <p:nvPicPr>
            <p:cNvPr descr="light_shadow1" id="110" name="Picture 97"/>
            <p:cNvPicPr>
              <a:picLocks noChangeArrowheads="1" noChangeAspect="1"/>
            </p:cNvPicPr>
            <p:nvPr/>
          </p:nvPicPr>
          <p:blipFill>
            <a:blip cstate="print" r:embed="rId3"/>
            <a:srcRect b="-91"/>
            <a:stretch>
              <a:fillRect/>
            </a:stretch>
          </p:blipFill>
          <p:spPr bwMode="gray">
            <a:xfrm flipH="1" rot="2569845">
              <a:off x="2130" y="1012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121" name="Line 101"/>
          <p:cNvSpPr>
            <a:spLocks noChangeShapeType="1"/>
          </p:cNvSpPr>
          <p:nvPr/>
        </p:nvSpPr>
        <p:spPr bwMode="auto">
          <a:xfrm>
            <a:off x="3382336" y="4830597"/>
            <a:ext cx="7678954" cy="36371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</a:ln>
          <a:effectLst/>
        </p:spPr>
        <p:txBody>
          <a:bodyPr anchor="ctr" wrap="none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08" y="1583039"/>
            <a:ext cx="1615580" cy="146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126" y="2213070"/>
            <a:ext cx="1463675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LineDrawing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373" y="3753264"/>
            <a:ext cx="1463675" cy="130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LineDrawing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346" y="4171319"/>
            <a:ext cx="1680870" cy="16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5731"/>
            <a:ext cx="3110321" cy="29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4"/>
          <p:cNvSpPr>
            <a:spLocks noChangeArrowheads="1"/>
          </p:cNvSpPr>
          <p:nvPr/>
        </p:nvSpPr>
        <p:spPr bwMode="black">
          <a:xfrm>
            <a:off x="3278209" y="1286785"/>
            <a:ext cx="8027100" cy="83099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2400" b="1" dirty="0"/>
              <a:t>Захист законних інтересів </a:t>
            </a:r>
            <a:r>
              <a:rPr lang="ru-RU" sz="2400" b="1" dirty="0"/>
              <a:t>орган</a:t>
            </a:r>
            <a:r>
              <a:rPr lang="uk-UA" sz="2400" b="1" dirty="0" err="1"/>
              <a:t>ізації</a:t>
            </a:r>
            <a:r>
              <a:rPr lang="uk-UA" sz="2400" b="1" dirty="0"/>
              <a:t>, підтримання порядку внутрішнього управління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050026" y="246984"/>
            <a:ext cx="9834978" cy="82835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Основні цілі створення пропускного режиму</a:t>
            </a:r>
            <a:endParaRPr lang="ru-RU" sz="2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black">
          <a:xfrm>
            <a:off x="3392055" y="2213070"/>
            <a:ext cx="7940964" cy="3658"/>
          </a:xfrm>
          <a:prstGeom prst="line">
            <a:avLst/>
          </a:prstGeom>
          <a:noFill/>
          <a:ln w="9525">
            <a:solidFill>
              <a:srgbClr val="080808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black">
          <a:xfrm>
            <a:off x="3973946" y="3778633"/>
            <a:ext cx="7940964" cy="3658"/>
          </a:xfrm>
          <a:prstGeom prst="line">
            <a:avLst/>
          </a:prstGeom>
          <a:noFill/>
          <a:ln w="9525">
            <a:solidFill>
              <a:srgbClr val="080808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black">
          <a:xfrm>
            <a:off x="3322781" y="5039396"/>
            <a:ext cx="7345219" cy="31368"/>
          </a:xfrm>
          <a:prstGeom prst="line">
            <a:avLst/>
          </a:prstGeom>
          <a:noFill/>
          <a:ln w="9525">
            <a:solidFill>
              <a:srgbClr val="080808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black">
          <a:xfrm>
            <a:off x="3863215" y="3787308"/>
            <a:ext cx="7469804" cy="120032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Запобігання ситуацій, здатних викликати загрозу життю і здоров'ю  працівників і сторонніх осіб, які перебувають на об'єктах </a:t>
            </a:r>
            <a:r>
              <a:rPr lang="ru-RU" sz="2400" b="1" dirty="0"/>
              <a:t>орган</a:t>
            </a:r>
            <a:r>
              <a:rPr lang="uk-UA" sz="2400" b="1" dirty="0" err="1"/>
              <a:t>ізації</a:t>
            </a:r>
            <a:endParaRPr lang="uk-UA" sz="2400" b="1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black">
          <a:xfrm>
            <a:off x="4197809" y="2806868"/>
            <a:ext cx="6998451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k-UA" sz="2400" b="1" dirty="0"/>
              <a:t>Захист власності </a:t>
            </a:r>
            <a:r>
              <a:rPr lang="ru-RU" sz="2400" b="1" dirty="0"/>
              <a:t>орган</a:t>
            </a:r>
            <a:r>
              <a:rPr lang="uk-UA" sz="2400" b="1" dirty="0" err="1"/>
              <a:t>ізації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529" y="291384"/>
            <a:ext cx="9525000" cy="652514"/>
          </a:xfrm>
        </p:spPr>
        <p:txBody>
          <a:bodyPr>
            <a:normAutofit/>
          </a:bodyPr>
          <a:lstStyle/>
          <a:p>
            <a:pPr algn="ctr"/>
            <a:r>
              <a:rPr lang="uk-UA" sz="2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Основні завдання пропускного режиму</a:t>
            </a:r>
          </a:p>
        </p:txBody>
      </p:sp>
      <p:grpSp>
        <p:nvGrpSpPr>
          <p:cNvPr id="9" name="Group 7"/>
          <p:cNvGrpSpPr/>
          <p:nvPr/>
        </p:nvGrpSpPr>
        <p:grpSpPr bwMode="auto">
          <a:xfrm>
            <a:off x="708426" y="1760130"/>
            <a:ext cx="11483574" cy="1384301"/>
            <a:chOff x="1301" y="2018"/>
            <a:chExt cx="6868" cy="87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 flipV="1">
              <a:off x="1568" y="2822"/>
              <a:ext cx="6601" cy="5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314" y="227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51" y="2018"/>
              <a:ext cx="6418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800" dirty="0"/>
                <a:t>забезпечення санкціонованого проходу працівників і сторонніх осіб, ввезення / вивезення продукції і матеріальних цінностей, ритмічної роботи </a:t>
              </a:r>
              <a:r>
                <a:rPr lang="ru-RU" sz="2800" dirty="0"/>
                <a:t>орган</a:t>
              </a:r>
              <a:r>
                <a:rPr lang="uk-UA" sz="2800" dirty="0" err="1"/>
                <a:t>ізації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349" y="230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/>
          <p:nvPr/>
        </p:nvGrpSpPr>
        <p:grpSpPr bwMode="auto">
          <a:xfrm>
            <a:off x="803275" y="3129047"/>
            <a:ext cx="11388725" cy="954088"/>
            <a:chOff x="1248" y="2434"/>
            <a:chExt cx="7174" cy="601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 flipV="1">
              <a:off x="1440" y="2969"/>
              <a:ext cx="6982" cy="2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89" y="2434"/>
              <a:ext cx="623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800" dirty="0"/>
                <a:t>запобігання безконтрольного проникнення на територію, в будівлю (приміщення), споруду </a:t>
              </a:r>
              <a:r>
                <a:rPr lang="ru-RU" sz="2800" dirty="0"/>
                <a:t>орган</a:t>
              </a:r>
              <a:r>
                <a:rPr lang="uk-UA" sz="2800" dirty="0" err="1"/>
                <a:t>ізації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/>
          <p:nvPr/>
        </p:nvGrpSpPr>
        <p:grpSpPr bwMode="auto">
          <a:xfrm>
            <a:off x="817562" y="4336026"/>
            <a:ext cx="11374438" cy="1695255"/>
            <a:chOff x="1248" y="3005"/>
            <a:chExt cx="7165" cy="872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716"/>
              <a:ext cx="6972" cy="9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78" y="3005"/>
              <a:ext cx="5285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800" dirty="0"/>
                <a:t>своєчасне виявлення загроз безпеки </a:t>
              </a:r>
              <a:r>
                <a:rPr lang="ru-RU" sz="2800" dirty="0"/>
                <a:t>орган</a:t>
              </a:r>
              <a:r>
                <a:rPr lang="uk-UA" sz="2800" dirty="0" err="1"/>
                <a:t>ізації</a:t>
              </a:r>
              <a:r>
                <a:rPr lang="uk-UA" sz="2800" dirty="0"/>
                <a:t>, а також потенційно небезпечних умов, що сприяють нанесенню </a:t>
              </a:r>
              <a:r>
                <a:rPr lang="ru-RU" sz="2800" dirty="0"/>
                <a:t>орган</a:t>
              </a:r>
              <a:r>
                <a:rPr lang="uk-UA" sz="2800" dirty="0" err="1"/>
                <a:t>ізації</a:t>
              </a:r>
              <a:r>
                <a:rPr lang="uk-UA" sz="2800" dirty="0"/>
                <a:t> матеріального збитку</a:t>
              </a:r>
              <a:endParaRPr lang="en-US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970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b="1" dirty="0" lang="uk-UA" sz="3600">
                <a:solidFill>
                  <a:schemeClr val="tx2"/>
                </a:solidFill>
                <a:latin charset="0" panose="020B0A04020102020204" pitchFamily="34" typeface="Arial Black"/>
              </a:rPr>
              <a:t>Схема бази даних</a:t>
            </a:r>
            <a:endParaRPr b="1" dirty="0" lang="ru-RU" sz="3600">
              <a:solidFill>
                <a:schemeClr val="tx2"/>
              </a:solidFill>
              <a:latin charset="0" panose="020B0A04020102020204" pitchFamily="34" typeface="Arial Black"/>
            </a:endParaRPr>
          </a:p>
        </p:txBody>
      </p:sp>
      <p:pic>
        <p:nvPicPr>
          <p:cNvPr id="2050" name="Picture 116"/>
          <p:cNvPicPr>
            <a:picLocks noChangeArrowheads="1" noChangeAspect="1"/>
          </p:cNvPicPr>
          <p:nvPr/>
        </p:nvPicPr>
        <p:blipFill>
          <a:blip cstate="print" r:embed="rId2"/>
          <a:srcRect b="32" r="-38"/>
          <a:stretch>
            <a:fillRect/>
          </a:stretch>
        </p:blipFill>
        <p:spPr bwMode="auto">
          <a:xfrm>
            <a:off x="1550731" y="1402633"/>
            <a:ext cx="9161110" cy="45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387" y="1881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dirty="0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Діаграма активності користувача із </a:t>
            </a:r>
            <a:r>
              <a:rPr dirty="0" err="1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веб-додатком</a:t>
            </a:r>
            <a:endParaRPr dirty="0" lang="uk-UA" sz="3600">
              <a:solidFill>
                <a:schemeClr val="accent1">
                  <a:lumMod val="75000"/>
                </a:schemeClr>
              </a:solidFill>
              <a:latin charset="0" panose="020B0A04020102020204" pitchFamily="34" typeface="Arial Black"/>
            </a:endParaRPr>
          </a:p>
        </p:txBody>
      </p:sp>
      <p:pic>
        <p:nvPicPr>
          <p:cNvPr id="3074" name="Picture 1"/>
          <p:cNvPicPr>
            <a:picLocks noChangeArrowheads="1" noChangeAspect="1"/>
          </p:cNvPicPr>
          <p:nvPr/>
        </p:nvPicPr>
        <p:blipFill>
          <a:blip cstate="print" r:embed="rId2"/>
          <a:srcRect b="44" r="-26"/>
          <a:stretch>
            <a:fillRect/>
          </a:stretch>
        </p:blipFill>
        <p:spPr bwMode="auto">
          <a:xfrm>
            <a:off x="1638898" y="1342103"/>
            <a:ext cx="7689765" cy="49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978"/>
          </a:xfrm>
        </p:spPr>
        <p:txBody>
          <a:bodyPr>
            <a:normAutofit/>
          </a:bodyPr>
          <a:lstStyle/>
          <a:p>
            <a:pPr algn="ctr"/>
            <a:r>
              <a:rPr b="1" dirty="0" err="1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Скріншоти</a:t>
            </a:r>
            <a:r>
              <a:rPr b="1" dirty="0" lang="uk-UA" sz="3600">
                <a:solidFill>
                  <a:schemeClr val="accent1">
                    <a:lumMod val="75000"/>
                  </a:schemeClr>
                </a:solidFill>
                <a:latin charset="0" panose="020B0A04020102020204" pitchFamily="34" typeface="Arial Black"/>
              </a:rPr>
              <a:t> програми</a:t>
            </a:r>
          </a:p>
        </p:txBody>
      </p:sp>
      <p:pic>
        <p:nvPicPr>
          <p:cNvPr id="5122" name="Picture 8"/>
          <p:cNvPicPr>
            <a:picLocks noChangeArrowheads="1" noChangeAspect="1"/>
          </p:cNvPicPr>
          <p:nvPr/>
        </p:nvPicPr>
        <p:blipFill>
          <a:blip cstate="print" r:embed="rId2"/>
          <a:srcRect b="-78" r="31"/>
          <a:stretch>
            <a:fillRect/>
          </a:stretch>
        </p:blipFill>
        <p:spPr bwMode="auto">
          <a:xfrm>
            <a:off x="2079523" y="1120877"/>
            <a:ext cx="6761033" cy="199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10"/>
          <p:cNvPicPr>
            <a:picLocks noChangeArrowheads="1" noChangeAspect="1"/>
          </p:cNvPicPr>
          <p:nvPr/>
        </p:nvPicPr>
        <p:blipFill>
          <a:blip cstate="print" r:embed="rId3"/>
          <a:srcRect b="-55" r="33"/>
          <a:stretch>
            <a:fillRect/>
          </a:stretch>
        </p:blipFill>
        <p:spPr bwMode="auto">
          <a:xfrm>
            <a:off x="2123768" y="3495368"/>
            <a:ext cx="6592529" cy="339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Широкоэкранный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Georgia</vt:lpstr>
      <vt:lpstr>Wingdings</vt:lpstr>
      <vt:lpstr>Тема Office</vt:lpstr>
      <vt:lpstr>Факультет програмування та комп’ютерних  і  телекомунікаційних систем</vt:lpstr>
      <vt:lpstr>Актуальність</vt:lpstr>
      <vt:lpstr>Презентация PowerPoint</vt:lpstr>
      <vt:lpstr>Результатом виконання конкурсного проекту має бути web-додаток для управління базою даних та забезпечувати виконання наступних функцій:</vt:lpstr>
      <vt:lpstr>Основні цілі створення пропускного режиму</vt:lpstr>
      <vt:lpstr>Основні завдання пропускного режиму</vt:lpstr>
      <vt:lpstr>Схема бази даних</vt:lpstr>
      <vt:lpstr>Діаграма активності користувача із веб-додатком</vt:lpstr>
      <vt:lpstr>Скріншоти програми</vt:lpstr>
      <vt:lpstr>Скріншоти програми</vt:lpstr>
      <vt:lpstr>Висновки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PC</cp:lastModifiedBy>
  <cp:revision>21</cp:revision>
  <dcterms:created xsi:type="dcterms:W3CDTF">2020-10-04T10:57:00Z</dcterms:created>
  <dcterms:modified xsi:type="dcterms:W3CDTF">2021-12-06T15:51:08Z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KSOProductBuildVer" pid="2">
    <vt:lpwstr>1033-11.2.0.9669</vt:lpwstr>
  </property>
  <property fmtid="{D5CDD505-2E9C-101B-9397-08002B2CF9AE}" name="NXPowerLiteLastOptimized" pid="3">
    <vt:lpwstr>610644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S9.1.2</vt:lpwstr>
  </property>
</Properties>
</file>